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0287000" cy="18288000"/>
  <p:notesSz cx="6858000" cy="9144000"/>
  <p:embeddedFontLst>
    <p:embeddedFont>
      <p:font typeface="Anton" charset="1" panose="00000500000000000000"/>
      <p:regular r:id="rId13"/>
    </p:embeddedFont>
    <p:embeddedFont>
      <p:font typeface="Montserrat Bold" charset="1" panose="00000800000000000000"/>
      <p:regular r:id="rId14"/>
    </p:embeddedFont>
    <p:embeddedFont>
      <p:font typeface="Montserrat" charset="1" panose="00000500000000000000"/>
      <p:regular r:id="rId15"/>
    </p:embeddedFont>
    <p:embeddedFont>
      <p:font typeface="Montserrat Italics" charset="1" panose="00000500000000000000"/>
      <p:regular r:id="rId16"/>
    </p:embeddedFont>
    <p:embeddedFont>
      <p:font typeface="Poppins" charset="1" panose="00000500000000000000"/>
      <p:regular r:id="rId17"/>
    </p:embeddedFont>
    <p:embeddedFont>
      <p:font typeface="Poppins Italics" charset="1" panose="000005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42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56149" y="2460948"/>
            <a:ext cx="4574701" cy="4574701"/>
          </a:xfrm>
          <a:custGeom>
            <a:avLst/>
            <a:gdLst/>
            <a:ahLst/>
            <a:cxnLst/>
            <a:rect r="r" b="b" t="t" l="l"/>
            <a:pathLst>
              <a:path h="4574701" w="4574701">
                <a:moveTo>
                  <a:pt x="0" y="0"/>
                </a:moveTo>
                <a:lnTo>
                  <a:pt x="4574702" y="0"/>
                </a:lnTo>
                <a:lnTo>
                  <a:pt x="4574702" y="4574701"/>
                </a:lnTo>
                <a:lnTo>
                  <a:pt x="0" y="45747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62514" y="8953500"/>
            <a:ext cx="5561971" cy="3479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spc="189">
                <a:solidFill>
                  <a:srgbClr val="EF5922"/>
                </a:solidFill>
                <a:latin typeface="Anton"/>
                <a:ea typeface="Anton"/>
                <a:cs typeface="Anton"/>
                <a:sym typeface="Anton"/>
              </a:rPr>
              <a:t>ATEISTENES</a:t>
            </a:r>
          </a:p>
          <a:p>
            <a:pPr algn="ctr">
              <a:lnSpc>
                <a:spcPts val="13999"/>
              </a:lnSpc>
            </a:pPr>
            <a:r>
              <a:rPr lang="en-US" sz="9999" spc="189">
                <a:solidFill>
                  <a:srgbClr val="EF5922"/>
                </a:solidFill>
                <a:latin typeface="Anton"/>
                <a:ea typeface="Anton"/>
                <a:cs typeface="Anton"/>
                <a:sym typeface="Anton"/>
              </a:rPr>
              <a:t>PROFIL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13805758"/>
            <a:ext cx="10287000" cy="173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Visjon, misjon og kjerneverdier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30994" y="1547845"/>
            <a:ext cx="8425011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STRATEGISK FUNDAMENT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30994" y="3323054"/>
            <a:ext cx="8425011" cy="218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919"/>
              </a:lnSpc>
            </a:pPr>
            <a:r>
              <a:rPr lang="en-US" sz="12799">
                <a:solidFill>
                  <a:srgbClr val="212529"/>
                </a:solidFill>
                <a:latin typeface="Anton"/>
                <a:ea typeface="Anton"/>
                <a:cs typeface="Anton"/>
                <a:sym typeface="Anton"/>
              </a:rPr>
              <a:t>VÅR VISJON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13569" y="6151576"/>
            <a:ext cx="7659863" cy="5730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 i="true">
                <a:solidFill>
                  <a:srgbClr val="212529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«Et samfu</a:t>
            </a:r>
            <a:r>
              <a:rPr lang="en-US" sz="6500" i="true">
                <a:solidFill>
                  <a:srgbClr val="212529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nn der alle kan tenke fritt, leve fritt og velge sitt eget livssyn.»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42658" y="13232079"/>
            <a:ext cx="7330773" cy="3204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212529"/>
                </a:solidFill>
                <a:latin typeface="Poppins"/>
                <a:ea typeface="Poppins"/>
                <a:cs typeface="Poppins"/>
                <a:sym typeface="Poppins"/>
              </a:rPr>
              <a:t>Innspill fra workshop og Ali Alrubay. Visjone</a:t>
            </a:r>
            <a:r>
              <a:rPr lang="en-US" sz="3600">
                <a:solidFill>
                  <a:srgbClr val="212529"/>
                </a:solidFill>
                <a:latin typeface="Poppins"/>
                <a:ea typeface="Poppins"/>
                <a:cs typeface="Poppins"/>
                <a:sym typeface="Poppins"/>
              </a:rPr>
              <a:t>n setter den personlige friheten i sentrum. Den er inkluderende, positiv og samlende.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30994" y="1547845"/>
            <a:ext cx="8425011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STRATEGISK FUNDAMENT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30994" y="3323054"/>
            <a:ext cx="8425011" cy="218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919"/>
              </a:lnSpc>
            </a:pPr>
            <a:r>
              <a:rPr lang="en-US" sz="12799">
                <a:solidFill>
                  <a:srgbClr val="212529"/>
                </a:solidFill>
                <a:latin typeface="Anton"/>
                <a:ea typeface="Anton"/>
                <a:cs typeface="Anton"/>
                <a:sym typeface="Anton"/>
              </a:rPr>
              <a:t>VÅR MISJON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6151576"/>
            <a:ext cx="8743950" cy="8035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 i="true">
                <a:solidFill>
                  <a:srgbClr val="212529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«Ateiste</a:t>
            </a:r>
            <a:r>
              <a:rPr lang="en-US" sz="6500" i="true">
                <a:solidFill>
                  <a:srgbClr val="212529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ne fremmer kritisk tenkning, livssynsfrihet og et sekulært samfunn – og skaper et trygt fellesskap for et liv uten religion.»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95646" y="14445615"/>
            <a:ext cx="7330773" cy="311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12529"/>
                </a:solidFill>
                <a:latin typeface="Poppins"/>
                <a:ea typeface="Poppins"/>
                <a:cs typeface="Poppins"/>
                <a:sym typeface="Poppins"/>
              </a:rPr>
              <a:t>Svarer på hvorfor folk skal bli medlemmer. V</a:t>
            </a:r>
            <a:r>
              <a:rPr lang="en-US" sz="3500">
                <a:solidFill>
                  <a:srgbClr val="212529"/>
                </a:solidFill>
                <a:latin typeface="Poppins"/>
                <a:ea typeface="Poppins"/>
                <a:cs typeface="Poppins"/>
                <a:sym typeface="Poppins"/>
              </a:rPr>
              <a:t>iser den politiske, utadrettede kampen og den mellommenneskelige verdien av fellesskapet.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F8F9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5636895"/>
            <a:ext cx="8229600" cy="1771650"/>
            <a:chOff x="0" y="0"/>
            <a:chExt cx="2167467" cy="4666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7467" cy="466607"/>
            </a:xfrm>
            <a:custGeom>
              <a:avLst/>
              <a:gdLst/>
              <a:ahLst/>
              <a:cxnLst/>
              <a:rect r="r" b="b" t="t" l="l"/>
              <a:pathLst>
                <a:path h="466607" w="2167467">
                  <a:moveTo>
                    <a:pt x="0" y="0"/>
                  </a:moveTo>
                  <a:lnTo>
                    <a:pt x="2167467" y="0"/>
                  </a:lnTo>
                  <a:lnTo>
                    <a:pt x="2167467" y="466607"/>
                  </a:lnTo>
                  <a:lnTo>
                    <a:pt x="0" y="466607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76200"/>
              <a:ext cx="2167467" cy="5428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30994" y="1547845"/>
            <a:ext cx="8425011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STRATEGISK FUNDAMENT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30994" y="3361154"/>
            <a:ext cx="8425011" cy="1972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240"/>
              </a:lnSpc>
            </a:pPr>
            <a:r>
              <a:rPr lang="en-US" sz="11600">
                <a:solidFill>
                  <a:srgbClr val="212529"/>
                </a:solidFill>
                <a:latin typeface="Anton"/>
                <a:ea typeface="Anton"/>
                <a:cs typeface="Anton"/>
                <a:sym typeface="Anton"/>
              </a:rPr>
              <a:t>KJERNEVERDIER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46232" y="14658975"/>
            <a:ext cx="8229600" cy="2492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12529"/>
                </a:solidFill>
                <a:latin typeface="Poppins"/>
                <a:ea typeface="Poppins"/>
                <a:cs typeface="Poppins"/>
                <a:sym typeface="Poppins"/>
              </a:rPr>
              <a:t>Ordene skal definere og fa</a:t>
            </a:r>
            <a:r>
              <a:rPr lang="en-US" sz="3500">
                <a:solidFill>
                  <a:srgbClr val="212529"/>
                </a:solidFill>
                <a:latin typeface="Poppins"/>
                <a:ea typeface="Poppins"/>
                <a:cs typeface="Poppins"/>
                <a:sym typeface="Poppins"/>
              </a:rPr>
              <a:t>rge det vi sier, skriver og gjør i offentligheten. Fungerer som kvalitetssikring for  kommunikasjon.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69388" y="7839075"/>
            <a:ext cx="8229600" cy="1771650"/>
            <a:chOff x="0" y="0"/>
            <a:chExt cx="2167467" cy="46660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67467" cy="466607"/>
            </a:xfrm>
            <a:custGeom>
              <a:avLst/>
              <a:gdLst/>
              <a:ahLst/>
              <a:cxnLst/>
              <a:rect r="r" b="b" t="t" l="l"/>
              <a:pathLst>
                <a:path h="466607" w="2167467">
                  <a:moveTo>
                    <a:pt x="0" y="0"/>
                  </a:moveTo>
                  <a:lnTo>
                    <a:pt x="2167467" y="0"/>
                  </a:lnTo>
                  <a:lnTo>
                    <a:pt x="2167467" y="466607"/>
                  </a:lnTo>
                  <a:lnTo>
                    <a:pt x="0" y="466607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76200"/>
              <a:ext cx="2167467" cy="5428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69388" y="10210800"/>
            <a:ext cx="8229600" cy="1771650"/>
            <a:chOff x="0" y="0"/>
            <a:chExt cx="2167467" cy="46660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167467" cy="466607"/>
            </a:xfrm>
            <a:custGeom>
              <a:avLst/>
              <a:gdLst/>
              <a:ahLst/>
              <a:cxnLst/>
              <a:rect r="r" b="b" t="t" l="l"/>
              <a:pathLst>
                <a:path h="466607" w="2167467">
                  <a:moveTo>
                    <a:pt x="0" y="0"/>
                  </a:moveTo>
                  <a:lnTo>
                    <a:pt x="2167467" y="0"/>
                  </a:lnTo>
                  <a:lnTo>
                    <a:pt x="2167467" y="466607"/>
                  </a:lnTo>
                  <a:lnTo>
                    <a:pt x="0" y="466607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76200"/>
              <a:ext cx="2167467" cy="5428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46232" y="12487275"/>
            <a:ext cx="8229600" cy="1771650"/>
            <a:chOff x="0" y="0"/>
            <a:chExt cx="2167467" cy="46660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67467" cy="466607"/>
            </a:xfrm>
            <a:custGeom>
              <a:avLst/>
              <a:gdLst/>
              <a:ahLst/>
              <a:cxnLst/>
              <a:rect r="r" b="b" t="t" l="l"/>
              <a:pathLst>
                <a:path h="466607" w="2167467">
                  <a:moveTo>
                    <a:pt x="0" y="0"/>
                  </a:moveTo>
                  <a:lnTo>
                    <a:pt x="2167467" y="0"/>
                  </a:lnTo>
                  <a:lnTo>
                    <a:pt x="2167467" y="466607"/>
                  </a:lnTo>
                  <a:lnTo>
                    <a:pt x="0" y="466607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76200"/>
              <a:ext cx="2167467" cy="5428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401269" y="5863590"/>
            <a:ext cx="7484462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2125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FORNUFT - </a:t>
            </a:r>
            <a:r>
              <a:rPr lang="en-US" sz="36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vitenskap, logikk og kritisk tenkning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01269" y="8065770"/>
            <a:ext cx="7484462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2125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FRIHET - </a:t>
            </a:r>
            <a:r>
              <a:rPr lang="en-US" sz="36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til å leve og tenke uten religiøs kontroll.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01269" y="10437495"/>
            <a:ext cx="7484462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2125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MENNESKEVERD - </a:t>
            </a:r>
            <a:r>
              <a:rPr lang="en-US" sz="36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medfødt moral, empati og rettigheter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18801" y="12713970"/>
            <a:ext cx="7484462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2125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FELLESSKAP - </a:t>
            </a:r>
            <a:r>
              <a:rPr lang="en-US" sz="36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et inkluderende miljø for sekulære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F1F3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057650"/>
            <a:ext cx="8229600" cy="3086100"/>
            <a:chOff x="0" y="0"/>
            <a:chExt cx="2167467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7467" cy="812800"/>
            </a:xfrm>
            <a:custGeom>
              <a:avLst/>
              <a:gdLst/>
              <a:ahLst/>
              <a:cxnLst/>
              <a:rect r="r" b="b" t="t" l="l"/>
              <a:pathLst>
                <a:path h="812800" w="2167467">
                  <a:moveTo>
                    <a:pt x="0" y="0"/>
                  </a:moveTo>
                  <a:lnTo>
                    <a:pt x="2167467" y="0"/>
                  </a:lnTo>
                  <a:lnTo>
                    <a:pt x="216746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9ECE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76200"/>
              <a:ext cx="2167467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40620" y="1547845"/>
            <a:ext cx="6205761" cy="173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KOMMUNIKASJON </a:t>
            </a:r>
          </a:p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Hva er vi for?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28700" y="7915275"/>
            <a:ext cx="8229600" cy="3086100"/>
            <a:chOff x="0" y="0"/>
            <a:chExt cx="2167467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67467" cy="812800"/>
            </a:xfrm>
            <a:custGeom>
              <a:avLst/>
              <a:gdLst/>
              <a:ahLst/>
              <a:cxnLst/>
              <a:rect r="r" b="b" t="t" l="l"/>
              <a:pathLst>
                <a:path h="812800" w="2167467">
                  <a:moveTo>
                    <a:pt x="0" y="0"/>
                  </a:moveTo>
                  <a:lnTo>
                    <a:pt x="2167467" y="0"/>
                  </a:lnTo>
                  <a:lnTo>
                    <a:pt x="216746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2D6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2167467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28700" y="4304205"/>
            <a:ext cx="8229600" cy="2527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2125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Hva vi utfor</a:t>
            </a:r>
            <a:r>
              <a:rPr lang="en-US" b="true" sz="3600">
                <a:solidFill>
                  <a:srgbClr val="2125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drer: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212529"/>
                </a:solidFill>
                <a:latin typeface="Montserrat"/>
                <a:ea typeface="Montserrat"/>
                <a:cs typeface="Montserrat"/>
                <a:sym typeface="Montserrat"/>
              </a:rPr>
              <a:t>Religiøse dogmer, særrettigheter, tvang, indoktrinering og fundamentalisme.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81100" y="8161020"/>
            <a:ext cx="7924800" cy="2527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b="true" sz="36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Hva vi løfter frem og bygger: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Fri barndom, vitenskapelig metode, kritisk tenkning, empati og sekulær humanisme.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2125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835325" y="1547845"/>
            <a:ext cx="4616351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VEIEN VIDERE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30994" y="3742154"/>
            <a:ext cx="8425011" cy="2189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919"/>
              </a:lnSpc>
            </a:pPr>
            <a:r>
              <a:rPr lang="en-US" sz="12799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NESTE STEG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65919" y="7666051"/>
            <a:ext cx="8192381" cy="560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b="true" sz="399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Diskusjon på lørdagstreffet </a:t>
            </a:r>
            <a:r>
              <a:rPr lang="en-US" sz="3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-</a:t>
            </a:r>
            <a:r>
              <a:rPr lang="en-US" sz="3999" i="true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</a:t>
            </a:r>
            <a:r>
              <a:rPr lang="en-US" sz="3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hente uformelle innspill fra fremmøtte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b="true" sz="399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Andre tanker </a:t>
            </a:r>
            <a:r>
              <a:rPr lang="en-US" sz="3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-</a:t>
            </a:r>
            <a:r>
              <a:rPr lang="en-US" sz="3999" i="true">
                <a:solidFill>
                  <a:srgbClr val="FFFFFF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 </a:t>
            </a:r>
            <a:r>
              <a:rPr lang="en-US" sz="3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be om innspill fra medlemmer per e-post?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b="true" sz="399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Vedtak</a:t>
            </a:r>
            <a:r>
              <a:rPr lang="en-US" sz="39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- låse formuleringer på styremøte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042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65337" y="1547845"/>
            <a:ext cx="7156326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STRATEGISK PROSESS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30994" y="3399254"/>
            <a:ext cx="8425011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IMPLEMENTERING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79847" y="5825222"/>
            <a:ext cx="8327306" cy="773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b="true" sz="549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VISUELL OPPDATERING: </a:t>
            </a:r>
            <a:r>
              <a:rPr lang="en-US" sz="5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Utarbeidelse av ferdig profilhåndbok (Mai)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b="true" sz="549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HJEMMESIDEN: </a:t>
            </a:r>
            <a:r>
              <a:rPr lang="en-US" sz="549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oppdateres med ferdig ordlyd (Mai)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95646" y="14445615"/>
            <a:ext cx="7330773" cy="4787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Ta det helt i det tempoet som passer dere best! </a:t>
            </a:r>
          </a:p>
          <a:p>
            <a:pPr algn="ctr">
              <a:lnSpc>
                <a:spcPts val="4900"/>
              </a:lnSpc>
            </a:pPr>
          </a:p>
          <a:p>
            <a:pPr algn="ctr">
              <a:lnSpc>
                <a:spcPts val="4900"/>
              </a:lnSpc>
            </a:pPr>
            <a:r>
              <a:rPr lang="en-US" sz="3500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- Mai</a:t>
            </a:r>
          </a:p>
          <a:p>
            <a:pPr algn="r">
              <a:lnSpc>
                <a:spcPts val="3499"/>
              </a:lnSpc>
            </a:pPr>
            <a:r>
              <a:rPr lang="en-US" sz="2499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21.8.26</a:t>
            </a:r>
          </a:p>
          <a:p>
            <a:pPr algn="ctr">
              <a:lnSpc>
                <a:spcPts val="4900"/>
              </a:lnSpc>
            </a:pPr>
          </a:p>
          <a:p>
            <a:pPr algn="ctr">
              <a:lnSpc>
                <a:spcPts val="4900"/>
              </a:lnSpc>
            </a:pPr>
          </a:p>
          <a:p>
            <a:pPr algn="l">
              <a:lnSpc>
                <a:spcPts val="490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DAHS6gEjrpU</dc:identifier>
  <dcterms:modified xsi:type="dcterms:W3CDTF">2011-08-01T06:04:30Z</dcterms:modified>
  <cp:revision>1</cp:revision>
  <dc:title>Overskrift</dc:title>
</cp:coreProperties>
</file>